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77" r:id="rId4"/>
    <p:sldId id="276" r:id="rId5"/>
    <p:sldId id="278" r:id="rId6"/>
    <p:sldId id="257" r:id="rId7"/>
    <p:sldId id="258" r:id="rId8"/>
    <p:sldId id="259" r:id="rId9"/>
    <p:sldId id="273" r:id="rId10"/>
    <p:sldId id="264" r:id="rId11"/>
    <p:sldId id="279" r:id="rId12"/>
    <p:sldId id="281" r:id="rId13"/>
    <p:sldId id="265" r:id="rId14"/>
    <p:sldId id="266" r:id="rId15"/>
    <p:sldId id="272" r:id="rId16"/>
    <p:sldId id="280" r:id="rId17"/>
    <p:sldId id="282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007" autoAdjust="0"/>
  </p:normalViewPr>
  <p:slideViewPr>
    <p:cSldViewPr>
      <p:cViewPr>
        <p:scale>
          <a:sx n="60" d="100"/>
          <a:sy n="60" d="100"/>
        </p:scale>
        <p:origin x="-78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marker val="1"/>
        <c:axId val="83234176"/>
        <c:axId val="83235968"/>
      </c:lineChart>
      <c:catAx>
        <c:axId val="8323417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zh-TW"/>
          </a:p>
        </c:txPr>
        <c:crossAx val="83235968"/>
        <c:crosses val="autoZero"/>
        <c:auto val="1"/>
        <c:lblAlgn val="ctr"/>
        <c:lblOffset val="100"/>
      </c:catAx>
      <c:valAx>
        <c:axId val="83235968"/>
        <c:scaling>
          <c:orientation val="minMax"/>
        </c:scaling>
        <c:delete val="1"/>
        <c:axPos val="l"/>
        <c:numFmt formatCode="General" sourceLinked="1"/>
        <c:tickLblPos val="none"/>
        <c:crossAx val="832341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marker val="1"/>
        <c:axId val="82029184"/>
        <c:axId val="66191744"/>
      </c:lineChart>
      <c:catAx>
        <c:axId val="82029184"/>
        <c:scaling>
          <c:orientation val="minMax"/>
        </c:scaling>
        <c:axPos val="b"/>
        <c:tickLblPos val="nextTo"/>
        <c:crossAx val="66191744"/>
        <c:crosses val="autoZero"/>
        <c:auto val="1"/>
        <c:lblAlgn val="ctr"/>
        <c:lblOffset val="100"/>
      </c:catAx>
      <c:valAx>
        <c:axId val="66191744"/>
        <c:scaling>
          <c:orientation val="minMax"/>
        </c:scaling>
        <c:delete val="1"/>
        <c:axPos val="l"/>
        <c:numFmt formatCode="General" sourceLinked="1"/>
        <c:tickLblPos val="none"/>
        <c:crossAx val="82029184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0.14086</cdr:x>
      <cdr:y>0</cdr:y>
    </cdr:from>
    <cdr:to>
      <cdr:x>0.14086</cdr:x>
      <cdr:y>0.80495</cdr:y>
    </cdr:to>
    <cdr:sp macro="" textlink="">
      <cdr:nvSpPr>
        <cdr:cNvPr id="2" name="直線單箭頭接點 1"/>
        <cdr:cNvSpPr/>
      </cdr:nvSpPr>
      <cdr:spPr>
        <a:xfrm xmlns:a="http://schemas.openxmlformats.org/drawingml/2006/main" flipV="1">
          <a:off x="742950" y="-57150"/>
          <a:ext cx="0" cy="24765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0.121</cdr:x>
      <cdr:y>0.35604</cdr:y>
    </cdr:from>
    <cdr:to>
      <cdr:x>0.8831</cdr:x>
      <cdr:y>0.36223</cdr:y>
    </cdr:to>
    <cdr:sp macro="" textlink="">
      <cdr:nvSpPr>
        <cdr:cNvPr id="3" name="直線接點 2"/>
        <cdr:cNvSpPr/>
      </cdr:nvSpPr>
      <cdr:spPr>
        <a:xfrm xmlns:a="http://schemas.openxmlformats.org/drawingml/2006/main" flipV="1">
          <a:off x="638175" y="1095375"/>
          <a:ext cx="4019550" cy="1905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0.10474</cdr:x>
      <cdr:y>0</cdr:y>
    </cdr:from>
    <cdr:to>
      <cdr:x>0.10474</cdr:x>
      <cdr:y>0.80495</cdr:y>
    </cdr:to>
    <cdr:sp macro="" textlink="">
      <cdr:nvSpPr>
        <cdr:cNvPr id="2" name="直線單箭頭接點 1"/>
        <cdr:cNvSpPr/>
      </cdr:nvSpPr>
      <cdr:spPr>
        <a:xfrm xmlns:a="http://schemas.openxmlformats.org/drawingml/2006/main" flipV="1">
          <a:off x="552450" y="0"/>
          <a:ext cx="0" cy="24765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0.05779</cdr:x>
      <cdr:y>0.37771</cdr:y>
    </cdr:from>
    <cdr:to>
      <cdr:x>0.81628</cdr:x>
      <cdr:y>0.37771</cdr:y>
    </cdr:to>
    <cdr:sp macro="" textlink="">
      <cdr:nvSpPr>
        <cdr:cNvPr id="3" name="直線接點 2"/>
        <cdr:cNvSpPr/>
      </cdr:nvSpPr>
      <cdr:spPr>
        <a:xfrm xmlns:a="http://schemas.openxmlformats.org/drawingml/2006/main">
          <a:off x="304800" y="1162050"/>
          <a:ext cx="4000500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4D796-1383-4140-A83B-A3585E03596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1927A-4339-4D1C-8C0D-9505EF70CE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Idx</a:t>
            </a:r>
            <a:r>
              <a:rPr lang="zh-TW" altLang="en-US" dirty="0" smtClean="0"/>
              <a:t>算</a:t>
            </a:r>
            <a:r>
              <a:rPr lang="zh-TW" altLang="en-US" smtClean="0"/>
              <a:t>法：</a:t>
            </a: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F1927A-4339-4D1C-8C0D-9505EF70CE8E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6241-8641-4E15-8802-E4492B4B3BC1}" type="datetimeFigureOut">
              <a:rPr lang="zh-TW" altLang="en-US" smtClean="0"/>
              <a:pPr/>
              <a:t>2013/7/16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9965-5EBF-48B1-A56D-E434FD0DF21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20130715</a:t>
            </a:r>
            <a:endParaRPr lang="zh-TW" altLang="en-US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float </a:t>
            </a:r>
            <a:r>
              <a:rPr lang="en-US" altLang="zh-TW" sz="2800" dirty="0"/>
              <a:t>t = exp(-RATE * (MATURITY + 30 * (</a:t>
            </a:r>
            <a:r>
              <a:rPr lang="en-US" altLang="zh-TW" sz="2800" dirty="0" err="1"/>
              <a:t>SMon</a:t>
            </a:r>
            <a:r>
              <a:rPr lang="en-US" altLang="zh-TW" sz="2800" dirty="0"/>
              <a:t> - </a:t>
            </a:r>
            <a:r>
              <a:rPr lang="en-US" altLang="zh-TW" sz="2800" dirty="0" err="1"/>
              <a:t>FMon</a:t>
            </a:r>
            <a:r>
              <a:rPr lang="en-US" altLang="zh-TW" sz="2800" dirty="0"/>
              <a:t>)) / 365.0); 	</a:t>
            </a:r>
            <a:endParaRPr lang="zh-TW" altLang="zh-TW" sz="2800" dirty="0"/>
          </a:p>
          <a:p>
            <a:r>
              <a:rPr lang="en-US" altLang="zh-TW" sz="2800" dirty="0" err="1" smtClean="0"/>
              <a:t>int</a:t>
            </a:r>
            <a:r>
              <a:rPr lang="en-US" altLang="zh-TW" sz="2800" dirty="0" smtClean="0"/>
              <a:t> </a:t>
            </a:r>
            <a:r>
              <a:rPr lang="en-US" altLang="zh-TW" sz="2800" dirty="0" err="1"/>
              <a:t>pf</a:t>
            </a:r>
            <a:r>
              <a:rPr lang="en-US" altLang="zh-TW" sz="2800" dirty="0"/>
              <a:t> = </a:t>
            </a:r>
            <a:r>
              <a:rPr lang="en-US" altLang="zh-TW" sz="2800" dirty="0" smtClean="0"/>
              <a:t>Sell- Buy +(</a:t>
            </a:r>
            <a:r>
              <a:rPr lang="en-US" altLang="zh-TW" sz="2800" dirty="0"/>
              <a:t>K2 - K1</a:t>
            </a:r>
            <a:r>
              <a:rPr lang="en-US" altLang="zh-TW" sz="2800" dirty="0" smtClean="0"/>
              <a:t>)</a:t>
            </a:r>
            <a:r>
              <a:rPr lang="zh-TW" altLang="en-US" sz="2800" dirty="0" smtClean="0"/>
              <a:t>*</a:t>
            </a:r>
            <a:r>
              <a:rPr lang="en-US" altLang="zh-TW" sz="2800" dirty="0" smtClean="0"/>
              <a:t>t;</a:t>
            </a:r>
            <a:endParaRPr lang="zh-TW" altLang="zh-TW" sz="2800" dirty="0"/>
          </a:p>
          <a:p>
            <a:r>
              <a:rPr lang="en-US" altLang="zh-TW" sz="2800" dirty="0" smtClean="0"/>
              <a:t>if(</a:t>
            </a:r>
            <a:r>
              <a:rPr lang="en-US" altLang="zh-TW" sz="2800" dirty="0" err="1" smtClean="0"/>
              <a:t>pf</a:t>
            </a:r>
            <a:r>
              <a:rPr lang="en-US" altLang="zh-TW" sz="2800" dirty="0" smtClean="0"/>
              <a:t> &gt; </a:t>
            </a:r>
            <a:r>
              <a:rPr lang="en-US" altLang="zh-TW" sz="2800" dirty="0"/>
              <a:t>0)</a:t>
            </a:r>
            <a:endParaRPr lang="zh-TW" altLang="zh-TW" sz="2800" dirty="0"/>
          </a:p>
          <a:p>
            <a:r>
              <a:rPr lang="en-US" altLang="zh-TW" sz="2800" dirty="0" smtClean="0"/>
              <a:t>{</a:t>
            </a:r>
          </a:p>
          <a:p>
            <a:pPr lvl="1">
              <a:buNone/>
            </a:pPr>
            <a:r>
              <a:rPr lang="en-US" altLang="zh-TW" sz="2000" dirty="0" smtClean="0"/>
              <a:t>......</a:t>
            </a:r>
            <a:endParaRPr lang="zh-TW" altLang="zh-TW" sz="2000" dirty="0"/>
          </a:p>
          <a:p>
            <a:r>
              <a:rPr lang="en-US" altLang="zh-TW" sz="2800" dirty="0" smtClean="0"/>
              <a:t>}</a:t>
            </a:r>
            <a:endParaRPr lang="zh-TW" altLang="zh-TW" sz="2800" dirty="0"/>
          </a:p>
          <a:p>
            <a:endParaRPr lang="zh-TW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以上是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同理應可寫出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1785926"/>
            <a:ext cx="6518718" cy="357190"/>
          </a:xfrm>
          <a:prstGeom prst="rect">
            <a:avLst/>
          </a:prstGeom>
          <a:noFill/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429000"/>
            <a:ext cx="6500859" cy="357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46327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賣權</a:t>
            </a:r>
            <a:r>
              <a:rPr lang="zh-TW" altLang="en-US" sz="3600" dirty="0">
                <a:latin typeface="+mj-lt"/>
                <a:ea typeface="+mj-ea"/>
                <a:cs typeface="+mj-cs"/>
              </a:rPr>
              <a:t>空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</a:t>
            </a:r>
            <a:r>
              <a:rPr lang="en-US" altLang="zh-TW" sz="3600" dirty="0" smtClean="0">
                <a:latin typeface="+mj-lt"/>
                <a:ea typeface="+mj-ea"/>
                <a:cs typeface="+mj-cs"/>
              </a:rPr>
              <a:t>ear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412776"/>
            <a:ext cx="8229600" cy="466997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TW" sz="2000" dirty="0"/>
              <a:t>long </a:t>
            </a:r>
            <a:r>
              <a:rPr lang="zh-TW" altLang="en-US" sz="2000" dirty="0"/>
              <a:t>　</a:t>
            </a:r>
            <a:r>
              <a:rPr lang="zh-TW" altLang="en-US" sz="2000" dirty="0" smtClean="0"/>
              <a:t>　</a:t>
            </a:r>
            <a:r>
              <a:rPr lang="zh-TW" altLang="zh-TW" sz="2000" dirty="0" smtClean="0"/>
              <a:t>，</a:t>
            </a:r>
            <a:r>
              <a:rPr lang="zh-TW" altLang="zh-TW" sz="2000" dirty="0"/>
              <a:t>並</a:t>
            </a:r>
            <a:r>
              <a:rPr lang="en-US" altLang="zh-TW" sz="2000" dirty="0" smtClean="0"/>
              <a:t>short</a:t>
            </a:r>
            <a:r>
              <a:rPr lang="zh-TW" altLang="en-US" sz="2000" dirty="0" smtClean="0"/>
              <a:t>　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　　</a:t>
            </a:r>
            <a:r>
              <a:rPr lang="zh-TW" altLang="zh-TW" sz="2000" dirty="0"/>
              <a:t>期初現金流量為：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　　　　　　　　　　　　　　　</a:t>
            </a: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其關係式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若　　　　　，期末報酬折現＞＝期初成本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方程式" r:id="rId3" imgW="114120" imgH="215640" progId="Equation.3">
              <p:embed/>
            </p:oleObj>
          </a:graphicData>
        </a:graphic>
      </p:graphicFrame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229200"/>
            <a:ext cx="1238285" cy="252983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28800"/>
            <a:ext cx="532596" cy="252983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1" y="1605397"/>
            <a:ext cx="504057" cy="239427"/>
          </a:xfrm>
          <a:prstGeom prst="rect">
            <a:avLst/>
          </a:prstGeom>
          <a:noFill/>
        </p:spPr>
      </p:pic>
      <p:graphicFrame>
        <p:nvGraphicFramePr>
          <p:cNvPr id="23" name="圖表 22"/>
          <p:cNvGraphicFramePr/>
          <p:nvPr/>
        </p:nvGraphicFramePr>
        <p:xfrm>
          <a:off x="827584" y="2060848"/>
          <a:ext cx="381642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132856"/>
            <a:ext cx="1477953" cy="252983"/>
          </a:xfrm>
          <a:prstGeom prst="rect">
            <a:avLst/>
          </a:prstGeom>
          <a:noFill/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653136"/>
            <a:ext cx="3543858" cy="262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Bear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void </a:t>
            </a:r>
            <a:r>
              <a:rPr lang="en-US" altLang="zh-TW" sz="2400" dirty="0" err="1" smtClean="0"/>
              <a:t>BearPutSpread</a:t>
            </a:r>
            <a:r>
              <a:rPr lang="en-US" altLang="zh-TW" sz="2400" dirty="0" smtClean="0"/>
              <a:t>(</a:t>
            </a:r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K1,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K2, float *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, float *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Mon,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MAX)</a:t>
            </a:r>
            <a:endParaRPr lang="zh-TW" altLang="zh-TW" sz="2400" dirty="0"/>
          </a:p>
          <a:p>
            <a:pPr lvl="1">
              <a:buNone/>
            </a:pPr>
            <a:r>
              <a:rPr lang="en-US" altLang="zh-TW" sz="2400" dirty="0" smtClean="0"/>
              <a:t>		float  Buy</a:t>
            </a:r>
            <a:r>
              <a:rPr lang="en-US" altLang="zh-TW" sz="2400" dirty="0"/>
              <a:t>, Sell</a:t>
            </a:r>
            <a:r>
              <a:rPr lang="en-US" altLang="zh-TW" sz="2400" dirty="0" smtClean="0"/>
              <a:t>;</a:t>
            </a:r>
          </a:p>
          <a:p>
            <a:pPr lvl="1">
              <a:buNone/>
            </a:pPr>
            <a:r>
              <a:rPr lang="zh-TW" altLang="zh-TW" sz="2400" dirty="0" smtClean="0"/>
              <a:t> </a:t>
            </a:r>
            <a:r>
              <a:rPr lang="en-US" altLang="zh-TW" sz="2400" dirty="0" smtClean="0"/>
              <a:t>for(</a:t>
            </a:r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TM = 0; TM &lt; Mon; TM++)</a:t>
            </a:r>
            <a:endParaRPr lang="zh-TW" altLang="zh-TW" sz="2400" dirty="0"/>
          </a:p>
          <a:p>
            <a:r>
              <a:rPr lang="en-US" altLang="zh-TW" sz="2400" dirty="0"/>
              <a:t>	{</a:t>
            </a:r>
            <a:endParaRPr lang="zh-TW" altLang="zh-TW" sz="2400" dirty="0"/>
          </a:p>
          <a:p>
            <a:r>
              <a:rPr lang="en-US" altLang="zh-TW" sz="2400" dirty="0"/>
              <a:t>		//</a:t>
            </a:r>
            <a:r>
              <a:rPr lang="zh-TW" altLang="zh-TW" sz="2400" dirty="0"/>
              <a:t>開始找尋套利機會</a:t>
            </a:r>
          </a:p>
          <a:p>
            <a:r>
              <a:rPr lang="en-US" altLang="zh-TW" sz="2400" dirty="0"/>
              <a:t>		Buy = 0;</a:t>
            </a:r>
            <a:endParaRPr lang="zh-TW" altLang="zh-TW" sz="2400" dirty="0"/>
          </a:p>
          <a:p>
            <a:r>
              <a:rPr lang="en-US" altLang="zh-TW" sz="2400" dirty="0"/>
              <a:t>		Sell = 0</a:t>
            </a:r>
            <a:r>
              <a:rPr lang="en-US" altLang="zh-TW" sz="2400" dirty="0" smtClean="0"/>
              <a:t>;</a:t>
            </a:r>
            <a:r>
              <a:rPr lang="en-US" altLang="zh-TW" sz="2400" dirty="0"/>
              <a:t>		</a:t>
            </a:r>
            <a:endParaRPr lang="zh-TW" altLang="zh-TW" sz="2400" dirty="0"/>
          </a:p>
          <a:p>
            <a:r>
              <a:rPr lang="en-US" altLang="zh-TW" sz="2400" dirty="0"/>
              <a:t>		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cost = 60 * </a:t>
            </a:r>
            <a:r>
              <a:rPr lang="en-US" altLang="zh-TW" sz="2400" dirty="0" smtClean="0"/>
              <a:t>2 </a:t>
            </a:r>
            <a:r>
              <a:rPr lang="en-US" altLang="zh-TW" sz="2400" dirty="0"/>
              <a:t>* 2</a:t>
            </a:r>
            <a:r>
              <a:rPr lang="en-US" altLang="zh-TW" sz="2400" dirty="0" smtClean="0"/>
              <a:t>;  //</a:t>
            </a:r>
            <a:endParaRPr lang="zh-TW" altLang="zh-TW" sz="2400" dirty="0"/>
          </a:p>
          <a:p>
            <a:pPr lvl="1"/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Bear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/*</a:t>
            </a:r>
            <a:r>
              <a:rPr lang="zh-TW" altLang="zh-TW" sz="2000" dirty="0"/>
              <a:t>這部份將買單的所需成本計算</a:t>
            </a:r>
            <a:r>
              <a:rPr lang="zh-TW" altLang="zh-TW" sz="2000" dirty="0" smtClean="0"/>
              <a:t>出來</a:t>
            </a:r>
            <a:r>
              <a:rPr lang="en-US" altLang="zh-TW" sz="2000" dirty="0" smtClean="0"/>
              <a:t>*/</a:t>
            </a:r>
          </a:p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+ </a:t>
            </a:r>
            <a:r>
              <a:rPr lang="en-US" altLang="zh-TW" sz="2000" dirty="0" smtClean="0">
                <a:solidFill>
                  <a:srgbClr val="FF0000"/>
                </a:solidFill>
              </a:rPr>
              <a:t>MAX*5 +K1 </a:t>
            </a:r>
            <a:r>
              <a:rPr lang="en-US" altLang="zh-TW" sz="2000" dirty="0">
                <a:solidFill>
                  <a:srgbClr val="FF0000"/>
                </a:solidFill>
              </a:rPr>
              <a:t>* 5; </a:t>
            </a:r>
            <a:r>
              <a:rPr lang="en-US" altLang="zh-TW" sz="2000" dirty="0">
                <a:solidFill>
                  <a:srgbClr val="002060"/>
                </a:solidFill>
              </a:rPr>
              <a:t>//long </a:t>
            </a:r>
            <a:r>
              <a:rPr lang="en-US" altLang="zh-TW" sz="2000" dirty="0" smtClean="0">
                <a:solidFill>
                  <a:srgbClr val="002060"/>
                </a:solidFill>
              </a:rPr>
              <a:t>P(K2)</a:t>
            </a:r>
            <a:endParaRPr lang="zh-TW" altLang="zh-TW" sz="2000" dirty="0">
              <a:solidFill>
                <a:srgbClr val="002060"/>
              </a:solidFill>
            </a:endParaRPr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continue;</a:t>
            </a:r>
          </a:p>
          <a:p>
            <a:r>
              <a:rPr lang="en-US" altLang="zh-TW" sz="2000" dirty="0" smtClean="0"/>
              <a:t>Buy += 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*50;</a:t>
            </a:r>
            <a:endParaRPr lang="zh-TW" altLang="zh-TW" sz="2000" dirty="0"/>
          </a:p>
          <a:p>
            <a:endParaRPr lang="en-US" altLang="zh-TW" sz="2000" dirty="0" smtClean="0"/>
          </a:p>
          <a:p>
            <a:r>
              <a:rPr lang="en-US" altLang="zh-TW" sz="2000" dirty="0" smtClean="0"/>
              <a:t>/*</a:t>
            </a:r>
            <a:r>
              <a:rPr lang="zh-TW" altLang="zh-TW" sz="2000" dirty="0" smtClean="0"/>
              <a:t>這部份將賣單的所需成本計算出來</a:t>
            </a:r>
            <a:r>
              <a:rPr lang="en-US" altLang="zh-TW" sz="2000" dirty="0" smtClean="0"/>
              <a:t>*/</a:t>
            </a:r>
          </a:p>
          <a:p>
            <a:r>
              <a:rPr lang="en-US" altLang="zh-TW" sz="20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2000" dirty="0" smtClean="0">
                <a:solidFill>
                  <a:srgbClr val="FF0000"/>
                </a:solidFill>
              </a:rPr>
              <a:t> 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idx</a:t>
            </a:r>
            <a:r>
              <a:rPr lang="en-US" altLang="zh-TW" sz="2000" dirty="0" smtClean="0">
                <a:solidFill>
                  <a:srgbClr val="FF0000"/>
                </a:solidFill>
              </a:rPr>
              <a:t> = MAX * TM * 10 + K2 * 5; </a:t>
            </a:r>
            <a:r>
              <a:rPr lang="en-US" altLang="zh-TW" sz="2000" dirty="0" smtClean="0">
                <a:solidFill>
                  <a:srgbClr val="002060"/>
                </a:solidFill>
              </a:rPr>
              <a:t>//short </a:t>
            </a:r>
            <a:r>
              <a:rPr lang="en-US" altLang="zh-TW" sz="2000" dirty="0" smtClean="0">
                <a:solidFill>
                  <a:srgbClr val="002060"/>
                </a:solidFill>
              </a:rPr>
              <a:t>P(K1)</a:t>
            </a:r>
            <a:endParaRPr lang="en-US" altLang="zh-TW" sz="2000" dirty="0" smtClean="0">
              <a:solidFill>
                <a:srgbClr val="002060"/>
              </a:solidFill>
            </a:endParaRPr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== 0 || 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== 0)</a:t>
            </a:r>
            <a:endParaRPr lang="zh-TW" altLang="zh-TW" sz="2000" dirty="0" smtClean="0"/>
          </a:p>
          <a:p>
            <a:r>
              <a:rPr lang="en-US" altLang="zh-TW" sz="2000" dirty="0" smtClean="0"/>
              <a:t>	continue;</a:t>
            </a:r>
          </a:p>
          <a:p>
            <a:r>
              <a:rPr lang="en-US" altLang="zh-TW" sz="2000" dirty="0" smtClean="0"/>
              <a:t>Sell += 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]*50;</a:t>
            </a:r>
            <a:endParaRPr lang="zh-TW" altLang="zh-TW" sz="2000" dirty="0" smtClean="0"/>
          </a:p>
          <a:p>
            <a:endParaRPr lang="zh-TW" altLang="zh-TW" sz="2000" dirty="0" smtClean="0">
              <a:solidFill>
                <a:srgbClr val="FF0000"/>
              </a:solidFill>
            </a:endParaRPr>
          </a:p>
          <a:p>
            <a:endParaRPr lang="zh-TW" altLang="zh-TW" sz="2000" dirty="0"/>
          </a:p>
          <a:p>
            <a:endParaRPr lang="zh-TW" altLang="zh-TW" sz="2000" dirty="0"/>
          </a:p>
          <a:p>
            <a:endParaRPr lang="en-US" altLang="zh-TW" sz="2000" dirty="0" smtClean="0"/>
          </a:p>
          <a:p>
            <a:endParaRPr lang="zh-TW" altLang="en-US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Bear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float t = exp(-RATE * (MATURITY + 30 * (</a:t>
            </a:r>
            <a:r>
              <a:rPr lang="en-US" altLang="zh-TW" sz="2400" dirty="0" err="1" smtClean="0"/>
              <a:t>SMon</a:t>
            </a:r>
            <a:r>
              <a:rPr lang="en-US" altLang="zh-TW" sz="2400" dirty="0" smtClean="0"/>
              <a:t> - </a:t>
            </a:r>
            <a:r>
              <a:rPr lang="en-US" altLang="zh-TW" sz="2400" dirty="0" err="1" smtClean="0"/>
              <a:t>FMon</a:t>
            </a:r>
            <a:r>
              <a:rPr lang="en-US" altLang="zh-TW" sz="2400" dirty="0" smtClean="0"/>
              <a:t>)) / 365.0); </a:t>
            </a:r>
            <a:r>
              <a:rPr lang="en-US" altLang="zh-TW" sz="2400" dirty="0"/>
              <a:t>		</a:t>
            </a:r>
            <a:endParaRPr lang="zh-TW" altLang="zh-TW" sz="2400" dirty="0"/>
          </a:p>
          <a:p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 err="1"/>
              <a:t>pf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=Sell - Buy </a:t>
            </a:r>
            <a:r>
              <a:rPr lang="en-US" altLang="zh-TW" sz="2400" dirty="0"/>
              <a:t>- (K2 - K1</a:t>
            </a:r>
            <a:r>
              <a:rPr lang="en-US" altLang="zh-TW" sz="2400" dirty="0" smtClean="0"/>
              <a:t>)*t;</a:t>
            </a:r>
            <a:endParaRPr lang="zh-TW" altLang="zh-TW" sz="2400" dirty="0"/>
          </a:p>
          <a:p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pf</a:t>
            </a:r>
            <a:r>
              <a:rPr lang="en-US" altLang="zh-TW" sz="2400" smtClean="0"/>
              <a:t> &gt; 0</a:t>
            </a:r>
            <a:r>
              <a:rPr lang="en-US" altLang="zh-TW" sz="2400" dirty="0"/>
              <a:t>)</a:t>
            </a:r>
            <a:endParaRPr lang="zh-TW" altLang="zh-TW" sz="2400" dirty="0"/>
          </a:p>
          <a:p>
            <a:r>
              <a:rPr lang="en-US" altLang="zh-TW" sz="2400" dirty="0" smtClean="0"/>
              <a:t>{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……</a:t>
            </a:r>
          </a:p>
          <a:p>
            <a:r>
              <a:rPr lang="en-US" altLang="zh-TW" sz="2400" dirty="0"/>
              <a:t>}</a:t>
            </a:r>
            <a:endParaRPr lang="zh-TW" altLang="zh-TW" sz="2400" dirty="0"/>
          </a:p>
          <a:p>
            <a:endParaRPr lang="zh-TW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以上是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同理應可寫出 </a:t>
            </a:r>
            <a:r>
              <a:rPr lang="en-US" altLang="zh-TW" dirty="0" smtClean="0"/>
              <a:t>Bull Spread</a:t>
            </a:r>
            <a:r>
              <a:rPr lang="zh-TW" altLang="en-US" dirty="0" smtClean="0"/>
              <a:t>的情況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785926"/>
            <a:ext cx="5786478" cy="428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2013-04-07_121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3123735"/>
            <a:ext cx="8229600" cy="14788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直接修改之前已寫過的套利策略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只需考慮選擇權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如何透過</a:t>
            </a:r>
            <a:r>
              <a:rPr lang="en-US" altLang="zh-TW" dirty="0" smtClean="0"/>
              <a:t>index</a:t>
            </a:r>
            <a:r>
              <a:rPr lang="zh-TW" altLang="en-US" dirty="0" smtClean="0"/>
              <a:t>傳入單子的資料</a:t>
            </a:r>
            <a:endParaRPr lang="en-US" altLang="zh-TW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買權多頭價差，並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賣權空頭價差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                                                            </a:t>
            </a:r>
            <a:r>
              <a:rPr lang="zh-TW" altLang="zh-TW" sz="2000" dirty="0" smtClean="0"/>
              <a:t>期</a:t>
            </a:r>
            <a:r>
              <a:rPr lang="zh-TW" altLang="zh-TW" sz="2000" dirty="0"/>
              <a:t>初現金流量：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期末現金流量：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關係式：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</a:t>
            </a:r>
            <a:r>
              <a:rPr lang="zh-TW" altLang="en-US" sz="2000" dirty="0" smtClean="0"/>
              <a:t>期初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成本　＝　期末獲利折現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若違反合理價格關係式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則可套利</a:t>
            </a:r>
          </a:p>
        </p:txBody>
      </p:sp>
      <p:graphicFrame>
        <p:nvGraphicFramePr>
          <p:cNvPr id="4" name="圖表 3"/>
          <p:cNvGraphicFramePr/>
          <p:nvPr/>
        </p:nvGraphicFramePr>
        <p:xfrm>
          <a:off x="827584" y="1988840"/>
          <a:ext cx="3305721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492896"/>
            <a:ext cx="2603658" cy="216024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996952"/>
            <a:ext cx="773139" cy="216024"/>
          </a:xfrm>
          <a:prstGeom prst="rect">
            <a:avLst/>
          </a:prstGeom>
          <a:noFill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861048"/>
            <a:ext cx="5158282" cy="262508"/>
          </a:xfrm>
          <a:prstGeom prst="rect">
            <a:avLst/>
          </a:prstGeom>
          <a:noFill/>
        </p:spPr>
      </p:pic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301208"/>
            <a:ext cx="4790771" cy="262508"/>
          </a:xfrm>
          <a:prstGeom prst="rect">
            <a:avLst/>
          </a:prstGeom>
          <a:noFill/>
        </p:spPr>
      </p:pic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661248"/>
            <a:ext cx="4777646" cy="262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交易流程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找尋最佳五檔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執行套利策略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找尋套利機會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計算買、賣單的成本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找尋實際可套利的單子（非最佳五檔）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設定委託單，並顯示資料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用到的參數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K1,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K2</a:t>
            </a:r>
            <a:r>
              <a:rPr lang="zh-TW" altLang="en-US" dirty="0" smtClean="0"/>
              <a:t>  </a:t>
            </a:r>
            <a:r>
              <a:rPr lang="en-US" altLang="zh-TW" dirty="0" smtClean="0"/>
              <a:t>//</a:t>
            </a:r>
            <a:r>
              <a:rPr lang="zh-TW" altLang="en-US" dirty="0" smtClean="0"/>
              <a:t>期末履約價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float *</a:t>
            </a:r>
            <a:r>
              <a:rPr lang="en-US" altLang="zh-TW" dirty="0" err="1" smtClean="0"/>
              <a:t>FormCall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*</a:t>
            </a:r>
            <a:r>
              <a:rPr lang="en-US" altLang="zh-TW" dirty="0" err="1" smtClean="0"/>
              <a:t>NumCall</a:t>
            </a:r>
            <a:r>
              <a:rPr lang="en-US" altLang="zh-TW" dirty="0" smtClean="0"/>
              <a:t>//</a:t>
            </a:r>
            <a:r>
              <a:rPr lang="zh-TW" altLang="en-US" dirty="0" smtClean="0"/>
              <a:t>買權</a:t>
            </a:r>
            <a:r>
              <a:rPr lang="en-US" altLang="zh-TW" dirty="0" smtClean="0"/>
              <a:t>index</a:t>
            </a:r>
            <a:r>
              <a:rPr lang="zh-TW" altLang="en-US" dirty="0" smtClean="0"/>
              <a:t>、數量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float *</a:t>
            </a:r>
            <a:r>
              <a:rPr lang="en-US" altLang="zh-TW" dirty="0" err="1" smtClean="0"/>
              <a:t>FormPut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*</a:t>
            </a:r>
            <a:r>
              <a:rPr lang="en-US" altLang="zh-TW" dirty="0" err="1" smtClean="0"/>
              <a:t>NumPut</a:t>
            </a:r>
            <a:r>
              <a:rPr lang="en-US" altLang="zh-TW" dirty="0" smtClean="0"/>
              <a:t>  //</a:t>
            </a:r>
            <a:r>
              <a:rPr lang="zh-TW" altLang="en-US" dirty="0" smtClean="0"/>
              <a:t>賣權</a:t>
            </a:r>
            <a:r>
              <a:rPr lang="en-US" altLang="zh-TW" dirty="0" smtClean="0"/>
              <a:t>index</a:t>
            </a:r>
            <a:r>
              <a:rPr lang="zh-TW" altLang="en-US" dirty="0" smtClean="0"/>
              <a:t>、數量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Mon  //</a:t>
            </a:r>
            <a:r>
              <a:rPr lang="zh-TW" altLang="en-US" dirty="0" smtClean="0"/>
              <a:t>月份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MAX</a:t>
            </a:r>
            <a:r>
              <a:rPr lang="zh-TW" altLang="en-US" dirty="0" smtClean="0"/>
              <a:t>  </a:t>
            </a:r>
            <a:r>
              <a:rPr lang="en-US" altLang="zh-TW" dirty="0" smtClean="0"/>
              <a:t>//</a:t>
            </a:r>
            <a:r>
              <a:rPr lang="zh-TW" altLang="en-US" dirty="0" smtClean="0"/>
              <a:t>檔次</a:t>
            </a:r>
            <a:endParaRPr lang="zh-TW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2674640" cy="70609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solidFill>
                  <a:schemeClr val="accent1"/>
                </a:solidFill>
              </a:rPr>
              <a:t>Box spread</a:t>
            </a:r>
            <a:endParaRPr lang="zh-TW" altLang="en-US" dirty="0">
              <a:solidFill>
                <a:schemeClr val="accent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TW" sz="2000" dirty="0"/>
              <a:t>void </a:t>
            </a:r>
            <a:r>
              <a:rPr lang="en-US" altLang="zh-TW" sz="2000" dirty="0" smtClean="0"/>
              <a:t>Box(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2000" dirty="0" smtClean="0">
                <a:solidFill>
                  <a:srgbClr val="FF0000"/>
                </a:solidFill>
              </a:rPr>
              <a:t> K1, 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2000" dirty="0" smtClean="0">
                <a:solidFill>
                  <a:srgbClr val="FF0000"/>
                </a:solidFill>
              </a:rPr>
              <a:t> K2,</a:t>
            </a:r>
            <a:r>
              <a:rPr lang="en-US" altLang="zh-TW" sz="2000" dirty="0" smtClean="0"/>
              <a:t> float *</a:t>
            </a:r>
            <a:r>
              <a:rPr lang="en-US" altLang="zh-TW" sz="2000" dirty="0" err="1" smtClean="0"/>
              <a:t>FormCall</a:t>
            </a:r>
            <a:r>
              <a:rPr lang="en-US" altLang="zh-TW" sz="2000" dirty="0" smtClean="0"/>
              <a:t>, </a:t>
            </a:r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*</a:t>
            </a:r>
            <a:r>
              <a:rPr lang="en-US" altLang="zh-TW" sz="2000" dirty="0" err="1" smtClean="0"/>
              <a:t>NumCall</a:t>
            </a:r>
            <a:r>
              <a:rPr lang="en-US" altLang="zh-TW" sz="2000" dirty="0" smtClean="0"/>
              <a:t>, float *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, </a:t>
            </a:r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*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, </a:t>
            </a:r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Mon, </a:t>
            </a:r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MAX)</a:t>
            </a:r>
          </a:p>
          <a:p>
            <a:r>
              <a:rPr lang="en-US" altLang="zh-TW" sz="2000" dirty="0" smtClean="0"/>
              <a:t>{	float  Buy</a:t>
            </a:r>
            <a:r>
              <a:rPr lang="en-US" altLang="zh-TW" sz="2000" dirty="0"/>
              <a:t>, Sell</a:t>
            </a:r>
            <a:r>
              <a:rPr lang="en-US" altLang="zh-TW" sz="2000" dirty="0" smtClean="0"/>
              <a:t>;</a:t>
            </a:r>
            <a:endParaRPr lang="zh-TW" altLang="zh-TW" sz="2000" dirty="0"/>
          </a:p>
          <a:p>
            <a:r>
              <a:rPr lang="en-US" altLang="zh-TW" sz="2000" dirty="0"/>
              <a:t>	for(</a:t>
            </a:r>
            <a:r>
              <a:rPr lang="en-US" altLang="zh-TW" sz="2000" dirty="0" err="1"/>
              <a:t>int</a:t>
            </a:r>
            <a:r>
              <a:rPr lang="en-US" altLang="zh-TW" sz="2000" dirty="0"/>
              <a:t> TM = 0; TM &lt; Mon; TM++)</a:t>
            </a:r>
            <a:endParaRPr lang="zh-TW" altLang="zh-TW" sz="2000" dirty="0"/>
          </a:p>
          <a:p>
            <a:r>
              <a:rPr lang="en-US" altLang="zh-TW" sz="2000" dirty="0"/>
              <a:t>	{</a:t>
            </a:r>
            <a:endParaRPr lang="zh-TW" altLang="zh-TW" sz="2000" dirty="0"/>
          </a:p>
          <a:p>
            <a:r>
              <a:rPr lang="en-US" altLang="zh-TW" sz="2000" dirty="0"/>
              <a:t>		//</a:t>
            </a:r>
            <a:r>
              <a:rPr lang="zh-TW" altLang="zh-TW" sz="2000" dirty="0"/>
              <a:t>開始找尋套利機會</a:t>
            </a:r>
          </a:p>
          <a:p>
            <a:r>
              <a:rPr lang="en-US" altLang="zh-TW" sz="2000" dirty="0"/>
              <a:t>		Buy = 0;</a:t>
            </a:r>
            <a:endParaRPr lang="zh-TW" altLang="zh-TW" sz="2000" dirty="0"/>
          </a:p>
          <a:p>
            <a:r>
              <a:rPr lang="en-US" altLang="zh-TW" sz="2000" dirty="0"/>
              <a:t>		Sell = 0</a:t>
            </a:r>
            <a:r>
              <a:rPr lang="en-US" altLang="zh-TW" sz="2000" dirty="0" smtClean="0"/>
              <a:t>;</a:t>
            </a:r>
          </a:p>
          <a:p>
            <a:r>
              <a:rPr lang="en-US" altLang="zh-TW" sz="2000" dirty="0" smtClean="0"/>
              <a:t>                       </a:t>
            </a:r>
            <a:r>
              <a:rPr lang="en-US" altLang="zh-TW" sz="800" dirty="0"/>
              <a:t>	</a:t>
            </a:r>
            <a:endParaRPr lang="zh-TW" altLang="zh-TW" sz="800" dirty="0"/>
          </a:p>
          <a:p>
            <a:r>
              <a:rPr lang="en-US" altLang="zh-TW" sz="2000" dirty="0"/>
              <a:t>		</a:t>
            </a:r>
            <a:r>
              <a:rPr lang="en-US" altLang="zh-TW" sz="2000" dirty="0" err="1"/>
              <a:t>int</a:t>
            </a:r>
            <a:r>
              <a:rPr lang="en-US" altLang="zh-TW" sz="2000" dirty="0"/>
              <a:t> 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cost </a:t>
            </a:r>
            <a:r>
              <a:rPr lang="en-US" altLang="zh-TW" sz="2000" dirty="0"/>
              <a:t>= 60 * </a:t>
            </a:r>
            <a:r>
              <a:rPr lang="en-US" altLang="zh-TW" sz="2000" dirty="0" smtClean="0"/>
              <a:t>6;  //</a:t>
            </a:r>
            <a:r>
              <a:rPr lang="zh-TW" altLang="en-US" sz="2000" dirty="0" smtClean="0"/>
              <a:t>手續費*</a:t>
            </a:r>
            <a:r>
              <a:rPr lang="en-US" altLang="zh-TW" sz="2000" dirty="0" smtClean="0"/>
              <a:t>6</a:t>
            </a:r>
            <a:r>
              <a:rPr lang="zh-TW" altLang="en-US" sz="2000" dirty="0" smtClean="0"/>
              <a:t>口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買進</a:t>
            </a:r>
            <a:r>
              <a:rPr lang="en-US" altLang="zh-TW" sz="2000" dirty="0" smtClean="0"/>
              <a:t>+</a:t>
            </a:r>
            <a:r>
              <a:rPr lang="zh-TW" altLang="en-US" sz="2000" dirty="0" smtClean="0"/>
              <a:t>賣出</a:t>
            </a:r>
            <a:r>
              <a:rPr lang="en-US" altLang="zh-TW" sz="2000" dirty="0" smtClean="0"/>
              <a:t>)</a:t>
            </a:r>
            <a:endParaRPr lang="zh-TW" altLang="zh-TW" sz="2000" dirty="0"/>
          </a:p>
          <a:p>
            <a:pPr lvl="1"/>
            <a:endParaRPr lang="zh-TW" altLang="en-US" sz="20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288"/>
          <a:stretch>
            <a:fillRect/>
          </a:stretch>
        </p:blipFill>
        <p:spPr>
          <a:xfrm>
            <a:off x="3491880" y="404664"/>
            <a:ext cx="5112568" cy="517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TW" sz="2000" dirty="0" smtClean="0">
                <a:solidFill>
                  <a:schemeClr val="tx2"/>
                </a:solidFill>
              </a:rPr>
              <a:t>//</a:t>
            </a:r>
            <a:r>
              <a:rPr lang="zh-TW" altLang="en-US" sz="2000" dirty="0" smtClean="0">
                <a:solidFill>
                  <a:schemeClr val="tx2"/>
                </a:solidFill>
              </a:rPr>
              <a:t>先</a:t>
            </a:r>
            <a:r>
              <a:rPr lang="zh-TW" altLang="zh-TW" sz="2000" dirty="0" smtClean="0">
                <a:solidFill>
                  <a:schemeClr val="tx2"/>
                </a:solidFill>
              </a:rPr>
              <a:t>將</a:t>
            </a:r>
            <a:r>
              <a:rPr lang="zh-TW" altLang="zh-TW" sz="2000" dirty="0">
                <a:solidFill>
                  <a:schemeClr val="tx2"/>
                </a:solidFill>
              </a:rPr>
              <a:t>買單的所需成本計算</a:t>
            </a:r>
            <a:r>
              <a:rPr lang="zh-TW" altLang="zh-TW" sz="2000" dirty="0" smtClean="0">
                <a:solidFill>
                  <a:schemeClr val="tx2"/>
                </a:solidFill>
              </a:rPr>
              <a:t>出來</a:t>
            </a:r>
            <a:endParaRPr lang="en-US" altLang="zh-TW" sz="2000" dirty="0" smtClean="0">
              <a:solidFill>
                <a:schemeClr val="tx2"/>
              </a:solidFill>
            </a:endParaRPr>
          </a:p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</a:t>
            </a:r>
            <a:r>
              <a:rPr lang="en-US" altLang="zh-TW" sz="2000" dirty="0" smtClean="0">
                <a:solidFill>
                  <a:srgbClr val="FF0000"/>
                </a:solidFill>
              </a:rPr>
              <a:t>+MAX*5+ </a:t>
            </a:r>
            <a:r>
              <a:rPr lang="en-US" altLang="zh-TW" sz="2000" dirty="0">
                <a:solidFill>
                  <a:srgbClr val="FF0000"/>
                </a:solidFill>
              </a:rPr>
              <a:t>K1 * 5; </a:t>
            </a:r>
            <a:endParaRPr lang="en-US" altLang="zh-TW" sz="2000" dirty="0" smtClean="0">
              <a:solidFill>
                <a:srgbClr val="FF0000"/>
              </a:solidFill>
            </a:endParaRPr>
          </a:p>
          <a:p>
            <a:r>
              <a:rPr lang="en-US" altLang="zh-TW" sz="2000" dirty="0" smtClean="0">
                <a:solidFill>
                  <a:schemeClr val="tx2"/>
                </a:solidFill>
              </a:rPr>
              <a:t>//</a:t>
            </a:r>
            <a:r>
              <a:rPr lang="en-US" altLang="zh-TW" sz="2000" dirty="0">
                <a:solidFill>
                  <a:schemeClr val="tx2"/>
                </a:solidFill>
              </a:rPr>
              <a:t>long C(K1</a:t>
            </a:r>
            <a:r>
              <a:rPr lang="en-US" altLang="zh-TW" sz="2000" dirty="0" smtClean="0">
                <a:solidFill>
                  <a:schemeClr val="tx2"/>
                </a:solidFill>
              </a:rPr>
              <a:t>)</a:t>
            </a:r>
            <a:r>
              <a:rPr lang="zh-TW" altLang="en-US" sz="2000" dirty="0" smtClean="0">
                <a:solidFill>
                  <a:schemeClr val="tx2"/>
                </a:solidFill>
              </a:rPr>
              <a:t>，要去買別人的賣單，</a:t>
            </a:r>
            <a:r>
              <a:rPr lang="en-US" altLang="zh-TW" sz="2000" dirty="0" smtClean="0">
                <a:solidFill>
                  <a:schemeClr val="tx2"/>
                </a:solidFill>
              </a:rPr>
              <a:t>index</a:t>
            </a:r>
            <a:r>
              <a:rPr lang="zh-TW" altLang="en-US" sz="2000" dirty="0" smtClean="0">
                <a:solidFill>
                  <a:schemeClr val="tx2"/>
                </a:solidFill>
              </a:rPr>
              <a:t>在比較後面</a:t>
            </a:r>
            <a:endParaRPr lang="zh-TW" altLang="zh-TW" sz="2000" dirty="0">
              <a:solidFill>
                <a:schemeClr val="tx2"/>
              </a:solidFill>
            </a:endParaRPr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FormCall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</a:t>
            </a:r>
            <a:r>
              <a:rPr lang="en-US" altLang="zh-TW" sz="2000" dirty="0" smtClean="0"/>
              <a:t>0 ||</a:t>
            </a:r>
            <a:r>
              <a:rPr lang="en-US" altLang="zh-TW" sz="2000" dirty="0" err="1" smtClean="0"/>
              <a:t>NumCall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== 0)</a:t>
            </a:r>
          </a:p>
          <a:p>
            <a:r>
              <a:rPr lang="en-US" altLang="zh-TW" sz="2000" dirty="0" smtClean="0">
                <a:solidFill>
                  <a:schemeClr val="tx2"/>
                </a:solidFill>
              </a:rPr>
              <a:t>//</a:t>
            </a:r>
            <a:r>
              <a:rPr lang="zh-TW" altLang="en-US" sz="2000" dirty="0" smtClean="0">
                <a:solidFill>
                  <a:schemeClr val="tx2"/>
                </a:solidFill>
              </a:rPr>
              <a:t>表單裡面不一定每檔都有委託價</a:t>
            </a:r>
            <a:endParaRPr lang="zh-TW" altLang="zh-TW" sz="2000" dirty="0">
              <a:solidFill>
                <a:schemeClr val="tx2"/>
              </a:solidFill>
            </a:endParaRPr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continue;</a:t>
            </a:r>
          </a:p>
          <a:p>
            <a:r>
              <a:rPr lang="en-US" altLang="zh-TW" sz="2000" dirty="0" smtClean="0"/>
              <a:t>Buy += </a:t>
            </a:r>
            <a:r>
              <a:rPr lang="en-US" altLang="zh-TW" sz="2000" dirty="0" err="1" smtClean="0"/>
              <a:t>FormCall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* 50; </a:t>
            </a:r>
          </a:p>
          <a:p>
            <a:r>
              <a:rPr lang="en-US" altLang="zh-TW" sz="2000" dirty="0" smtClean="0">
                <a:solidFill>
                  <a:schemeClr val="tx2"/>
                </a:solidFill>
              </a:rPr>
              <a:t>//</a:t>
            </a:r>
            <a:r>
              <a:rPr lang="zh-TW" altLang="zh-TW" sz="2000" dirty="0" smtClean="0">
                <a:solidFill>
                  <a:schemeClr val="tx2"/>
                </a:solidFill>
              </a:rPr>
              <a:t>選擇權的一口價格</a:t>
            </a:r>
            <a:r>
              <a:rPr lang="en-US" altLang="zh-TW" sz="2000" dirty="0" smtClean="0">
                <a:solidFill>
                  <a:schemeClr val="tx2"/>
                </a:solidFill>
              </a:rPr>
              <a:t>50</a:t>
            </a:r>
            <a:r>
              <a:rPr lang="zh-TW" altLang="zh-TW" sz="2000" dirty="0" smtClean="0">
                <a:solidFill>
                  <a:schemeClr val="tx2"/>
                </a:solidFill>
              </a:rPr>
              <a:t>元</a:t>
            </a:r>
            <a:endParaRPr lang="en-US" altLang="zh-TW" sz="2000" dirty="0" smtClean="0">
              <a:solidFill>
                <a:schemeClr val="tx2"/>
              </a:solidFill>
            </a:endParaRPr>
          </a:p>
          <a:p>
            <a:endParaRPr lang="en-US" altLang="zh-TW" sz="2000" dirty="0" smtClean="0"/>
          </a:p>
          <a:p>
            <a:r>
              <a:rPr lang="zh-TW" altLang="en-US" dirty="0" smtClean="0">
                <a:solidFill>
                  <a:srgbClr val="FF0000"/>
                </a:solidFill>
              </a:rPr>
              <a:t>直接買一口做下單即可</a:t>
            </a:r>
            <a:endParaRPr lang="zh-TW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72208"/>
            <a:ext cx="8229600" cy="5069160"/>
          </a:xfrm>
        </p:spPr>
        <p:txBody>
          <a:bodyPr>
            <a:noAutofit/>
          </a:bodyPr>
          <a:lstStyle/>
          <a:p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 err="1" smtClean="0"/>
              <a:t>idx</a:t>
            </a:r>
            <a:r>
              <a:rPr lang="en-US" altLang="zh-TW" sz="2400" dirty="0" smtClean="0"/>
              <a:t> = MAX * TM * 10 +MAX*5+ K2 * 5; //long P(K2) </a:t>
            </a:r>
          </a:p>
          <a:p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FormPut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idx</a:t>
            </a:r>
            <a:r>
              <a:rPr lang="en-US" altLang="zh-TW" sz="2400" dirty="0" smtClean="0"/>
              <a:t>] == 0 || </a:t>
            </a:r>
            <a:r>
              <a:rPr lang="en-US" altLang="zh-TW" sz="2400" dirty="0" err="1" smtClean="0"/>
              <a:t>NumPut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idx</a:t>
            </a:r>
            <a:r>
              <a:rPr lang="en-US" altLang="zh-TW" sz="2400" dirty="0" smtClean="0"/>
              <a:t>] == 0) </a:t>
            </a:r>
          </a:p>
          <a:p>
            <a:pPr lvl="1">
              <a:buNone/>
            </a:pPr>
            <a:r>
              <a:rPr lang="en-US" altLang="zh-TW" sz="2400" dirty="0" smtClean="0"/>
              <a:t>   continue; </a:t>
            </a:r>
          </a:p>
          <a:p>
            <a:r>
              <a:rPr lang="en-US" altLang="zh-TW" sz="2400" dirty="0" smtClean="0"/>
              <a:t>Buy += </a:t>
            </a:r>
            <a:r>
              <a:rPr lang="en-US" altLang="zh-TW" sz="2400" dirty="0" err="1" smtClean="0"/>
              <a:t>FormPut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idx</a:t>
            </a:r>
            <a:r>
              <a:rPr lang="en-US" altLang="zh-TW" sz="2400" dirty="0" smtClean="0"/>
              <a:t>] *50;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/*</a:t>
            </a:r>
            <a:r>
              <a:rPr lang="zh-TW" altLang="zh-TW" sz="2000" dirty="0"/>
              <a:t>這部份</a:t>
            </a:r>
            <a:r>
              <a:rPr lang="zh-TW" altLang="zh-TW" sz="2000" dirty="0" smtClean="0"/>
              <a:t>將</a:t>
            </a:r>
            <a:r>
              <a:rPr lang="zh-TW" altLang="en-US" sz="2000" dirty="0" smtClean="0"/>
              <a:t>賣</a:t>
            </a:r>
            <a:r>
              <a:rPr lang="zh-TW" altLang="zh-TW" sz="2000" dirty="0" smtClean="0"/>
              <a:t>單</a:t>
            </a:r>
            <a:r>
              <a:rPr lang="zh-TW" altLang="zh-TW" sz="2000" dirty="0"/>
              <a:t>的所需成本計算</a:t>
            </a:r>
            <a:r>
              <a:rPr lang="zh-TW" altLang="zh-TW" sz="2000" dirty="0" smtClean="0"/>
              <a:t>出來</a:t>
            </a:r>
            <a:r>
              <a:rPr lang="en-US" altLang="zh-TW" sz="2000" dirty="0" smtClean="0"/>
              <a:t>*/</a:t>
            </a:r>
          </a:p>
          <a:p>
            <a:endParaRPr lang="en-US" altLang="zh-TW" sz="2000" dirty="0" smtClean="0"/>
          </a:p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</a:t>
            </a:r>
            <a:r>
              <a:rPr lang="en-US" altLang="zh-TW" sz="2000" dirty="0" smtClean="0">
                <a:solidFill>
                  <a:srgbClr val="FF0000"/>
                </a:solidFill>
              </a:rPr>
              <a:t>+ </a:t>
            </a:r>
            <a:r>
              <a:rPr lang="en-US" altLang="zh-TW" sz="2000" dirty="0">
                <a:solidFill>
                  <a:srgbClr val="FF0000"/>
                </a:solidFill>
              </a:rPr>
              <a:t>K1 * 5; //short C(K1</a:t>
            </a:r>
            <a:r>
              <a:rPr lang="en-US" altLang="zh-TW" sz="2000" dirty="0" smtClean="0">
                <a:solidFill>
                  <a:srgbClr val="FF0000"/>
                </a:solidFill>
              </a:rPr>
              <a:t>)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/>
              <a:t>if(</a:t>
            </a:r>
            <a:r>
              <a:rPr lang="en-US" altLang="zh-TW" sz="2000" dirty="0" err="1"/>
              <a:t>FormCall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/>
              <a:t>	continue;</a:t>
            </a:r>
            <a:br>
              <a:rPr lang="en-US" altLang="zh-TW" sz="2000" dirty="0" smtClean="0"/>
            </a:br>
            <a:r>
              <a:rPr lang="en-US" altLang="zh-TW" sz="2000" dirty="0" smtClean="0"/>
              <a:t>Sell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* </a:t>
            </a:r>
            <a:r>
              <a:rPr lang="en-US" altLang="zh-TW" sz="2000" dirty="0" smtClean="0"/>
              <a:t>50;</a:t>
            </a:r>
          </a:p>
          <a:p>
            <a:endParaRPr lang="en-US" altLang="zh-TW" sz="2000" dirty="0" smtClean="0">
              <a:solidFill>
                <a:srgbClr val="FF0000"/>
              </a:solidFill>
            </a:endParaRPr>
          </a:p>
          <a:p>
            <a:r>
              <a:rPr lang="en-US" altLang="zh-TW" sz="20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2000" dirty="0" smtClean="0">
                <a:solidFill>
                  <a:srgbClr val="FF0000"/>
                </a:solidFill>
              </a:rPr>
              <a:t> 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idx</a:t>
            </a:r>
            <a:r>
              <a:rPr lang="en-US" altLang="zh-TW" sz="2000" dirty="0" smtClean="0">
                <a:solidFill>
                  <a:srgbClr val="FF0000"/>
                </a:solidFill>
              </a:rPr>
              <a:t> = MAX * TM * 10 + K2 * 5; //short </a:t>
            </a:r>
            <a:r>
              <a:rPr lang="en-US" altLang="zh-TW" sz="2000" dirty="0" smtClean="0">
                <a:solidFill>
                  <a:srgbClr val="FF0000"/>
                </a:solidFill>
              </a:rPr>
              <a:t>P(K1) </a:t>
            </a:r>
            <a:endParaRPr lang="en-US" altLang="zh-TW" sz="2000" dirty="0" smtClean="0">
              <a:solidFill>
                <a:srgbClr val="FF0000"/>
              </a:solidFill>
            </a:endParaRPr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== 0 || 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== 0)</a:t>
            </a:r>
            <a:br>
              <a:rPr lang="en-US" altLang="zh-TW" sz="2000" dirty="0" smtClean="0"/>
            </a:br>
            <a:r>
              <a:rPr lang="en-US" altLang="zh-TW" sz="2000" dirty="0" smtClean="0"/>
              <a:t>	continue; </a:t>
            </a:r>
          </a:p>
          <a:p>
            <a:r>
              <a:rPr lang="en-US" altLang="zh-TW" sz="2000" dirty="0" smtClean="0"/>
              <a:t>Sell += 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] * 50; </a:t>
            </a:r>
            <a:br>
              <a:rPr lang="en-US" altLang="zh-TW" sz="2000" dirty="0" smtClean="0"/>
            </a:br>
            <a:endParaRPr lang="en-US" altLang="zh-TW" sz="2000" dirty="0" smtClean="0"/>
          </a:p>
          <a:p>
            <a:endParaRPr lang="zh-TW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465</Words>
  <Application>Microsoft Office PowerPoint</Application>
  <PresentationFormat>如螢幕大小 (4:3)</PresentationFormat>
  <Paragraphs>125</Paragraphs>
  <Slides>17</Slides>
  <Notes>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9" baseType="lpstr">
      <vt:lpstr>Office 佈景主題</vt:lpstr>
      <vt:lpstr>方程式</vt:lpstr>
      <vt:lpstr>進度報告</vt:lpstr>
      <vt:lpstr>投影片 2</vt:lpstr>
      <vt:lpstr>投影片 3</vt:lpstr>
      <vt:lpstr>交易流程</vt:lpstr>
      <vt:lpstr>用到的參數</vt:lpstr>
      <vt:lpstr>Box spread</vt:lpstr>
      <vt:lpstr>Box spread</vt:lpstr>
      <vt:lpstr>Box spread</vt:lpstr>
      <vt:lpstr>Box spread</vt:lpstr>
      <vt:lpstr>Box spread</vt:lpstr>
      <vt:lpstr>投影片 11</vt:lpstr>
      <vt:lpstr>投影片 12</vt:lpstr>
      <vt:lpstr>Bear Spread</vt:lpstr>
      <vt:lpstr>Bear Spread</vt:lpstr>
      <vt:lpstr>Bear Spread</vt:lpstr>
      <vt:lpstr>投影片 16</vt:lpstr>
      <vt:lpstr>投影片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20130709</dc:title>
  <dc:creator>user</dc:creator>
  <cp:lastModifiedBy>User</cp:lastModifiedBy>
  <cp:revision>47</cp:revision>
  <dcterms:created xsi:type="dcterms:W3CDTF">2013-07-08T12:40:34Z</dcterms:created>
  <dcterms:modified xsi:type="dcterms:W3CDTF">2013-07-16T05:31:53Z</dcterms:modified>
</cp:coreProperties>
</file>